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1"/>
  </p:notesMasterIdLst>
  <p:sldIdLst>
    <p:sldId id="257" r:id="rId2"/>
    <p:sldId id="312" r:id="rId3"/>
    <p:sldId id="313" r:id="rId4"/>
    <p:sldId id="303" r:id="rId5"/>
    <p:sldId id="314" r:id="rId6"/>
    <p:sldId id="265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40" r:id="rId15"/>
    <p:sldId id="323" r:id="rId16"/>
    <p:sldId id="325" r:id="rId17"/>
    <p:sldId id="347" r:id="rId18"/>
    <p:sldId id="326" r:id="rId19"/>
    <p:sldId id="329" r:id="rId20"/>
    <p:sldId id="346" r:id="rId21"/>
    <p:sldId id="330" r:id="rId22"/>
    <p:sldId id="327" r:id="rId23"/>
    <p:sldId id="331" r:id="rId24"/>
    <p:sldId id="332" r:id="rId25"/>
    <p:sldId id="348" r:id="rId26"/>
    <p:sldId id="333" r:id="rId27"/>
    <p:sldId id="350" r:id="rId28"/>
    <p:sldId id="334" r:id="rId29"/>
    <p:sldId id="336" r:id="rId30"/>
    <p:sldId id="337" r:id="rId31"/>
    <p:sldId id="338" r:id="rId32"/>
    <p:sldId id="261" r:id="rId33"/>
    <p:sldId id="339" r:id="rId34"/>
    <p:sldId id="341" r:id="rId35"/>
    <p:sldId id="351" r:id="rId36"/>
    <p:sldId id="342" r:id="rId37"/>
    <p:sldId id="343" r:id="rId38"/>
    <p:sldId id="344" r:id="rId39"/>
    <p:sldId id="34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CE0237"/>
    <a:srgbClr val="FF9900"/>
    <a:srgbClr val="FFCC00"/>
    <a:srgbClr val="BAAE52"/>
    <a:srgbClr val="663300"/>
    <a:srgbClr val="996633"/>
    <a:srgbClr val="644A00"/>
    <a:srgbClr val="CC9900"/>
    <a:srgbClr val="E6EA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50" d="100"/>
          <a:sy n="50" d="100"/>
        </p:scale>
        <p:origin x="-12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4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56001014077785638"/>
          <c:y val="3.3449348539817465E-2"/>
          <c:w val="0.41573228346456692"/>
          <c:h val="0.852599711143206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Советский</c:v>
                </c:pt>
                <c:pt idx="1">
                  <c:v>Приволжский</c:v>
                </c:pt>
                <c:pt idx="2">
                  <c:v>Ново-Савиновский</c:v>
                </c:pt>
                <c:pt idx="3">
                  <c:v>Московский</c:v>
                </c:pt>
                <c:pt idx="4">
                  <c:v>Кировский</c:v>
                </c:pt>
                <c:pt idx="5">
                  <c:v>Вахитовский</c:v>
                </c:pt>
                <c:pt idx="6">
                  <c:v>Авиастроительный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</c:v>
                </c:pt>
                <c:pt idx="1">
                  <c:v>30</c:v>
                </c:pt>
                <c:pt idx="2">
                  <c:v>22</c:v>
                </c:pt>
                <c:pt idx="3">
                  <c:v>28</c:v>
                </c:pt>
                <c:pt idx="4">
                  <c:v>22</c:v>
                </c:pt>
                <c:pt idx="5">
                  <c:v>21</c:v>
                </c:pt>
                <c:pt idx="6">
                  <c:v>16</c:v>
                </c:pt>
              </c:numCache>
            </c:numRef>
          </c:val>
        </c:ser>
        <c:axId val="93214976"/>
        <c:axId val="93237248"/>
      </c:barChart>
      <c:catAx>
        <c:axId val="9321497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93237248"/>
        <c:crosses val="autoZero"/>
        <c:auto val="1"/>
        <c:lblAlgn val="ctr"/>
        <c:lblOffset val="100"/>
      </c:catAx>
      <c:valAx>
        <c:axId val="93237248"/>
        <c:scaling>
          <c:orientation val="minMax"/>
        </c:scaling>
        <c:axPos val="b"/>
        <c:majorGridlines/>
        <c:numFmt formatCode="General" sourceLinked="1"/>
        <c:tickLblPos val="nextTo"/>
        <c:crossAx val="93214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view3D>
      <c:rAngAx val="1"/>
    </c:view3D>
    <c:plotArea>
      <c:layout>
        <c:manualLayout>
          <c:layoutTarget val="inner"/>
          <c:xMode val="edge"/>
          <c:yMode val="edge"/>
          <c:x val="0.29554057485676205"/>
          <c:y val="3.1291326053377595E-2"/>
          <c:w val="0.66043405891408913"/>
          <c:h val="0.769477674523619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Советский</c:v>
                </c:pt>
                <c:pt idx="1">
                  <c:v>Приволжский</c:v>
                </c:pt>
                <c:pt idx="2">
                  <c:v>Ново-Савиновский</c:v>
                </c:pt>
                <c:pt idx="3">
                  <c:v>Московский</c:v>
                </c:pt>
                <c:pt idx="4">
                  <c:v>Кировский</c:v>
                </c:pt>
                <c:pt idx="5">
                  <c:v>Вахитовский</c:v>
                </c:pt>
                <c:pt idx="6">
                  <c:v>Авиастроительный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0.48300000000000032</c:v>
                </c:pt>
                <c:pt idx="1">
                  <c:v>0.77500000000000213</c:v>
                </c:pt>
                <c:pt idx="2" formatCode="0%">
                  <c:v>0.4</c:v>
                </c:pt>
                <c:pt idx="3">
                  <c:v>0.58700000000000041</c:v>
                </c:pt>
                <c:pt idx="4" formatCode="0%">
                  <c:v>0.63000000000000245</c:v>
                </c:pt>
                <c:pt idx="5">
                  <c:v>0.67700000000000293</c:v>
                </c:pt>
                <c:pt idx="6">
                  <c:v>0.40700000000000008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Советский</c:v>
                </c:pt>
                <c:pt idx="1">
                  <c:v>Приволжский</c:v>
                </c:pt>
                <c:pt idx="2">
                  <c:v>Ново-Савиновский</c:v>
                </c:pt>
                <c:pt idx="3">
                  <c:v>Московский</c:v>
                </c:pt>
                <c:pt idx="4">
                  <c:v>Кировский</c:v>
                </c:pt>
                <c:pt idx="5">
                  <c:v>Вахитовский</c:v>
                </c:pt>
                <c:pt idx="6">
                  <c:v>Авиастроительный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Советский</c:v>
                </c:pt>
                <c:pt idx="1">
                  <c:v>Приволжский</c:v>
                </c:pt>
                <c:pt idx="2">
                  <c:v>Ново-Савиновский</c:v>
                </c:pt>
                <c:pt idx="3">
                  <c:v>Московский</c:v>
                </c:pt>
                <c:pt idx="4">
                  <c:v>Кировский</c:v>
                </c:pt>
                <c:pt idx="5">
                  <c:v>Вахитовский</c:v>
                </c:pt>
                <c:pt idx="6">
                  <c:v>Авиастроительный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Val val="1"/>
        </c:dLbls>
        <c:gapWidth val="75"/>
        <c:shape val="cylinder"/>
        <c:axId val="108550016"/>
        <c:axId val="108551552"/>
        <c:axId val="0"/>
      </c:bar3DChart>
      <c:catAx>
        <c:axId val="1085500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551552"/>
        <c:crossesAt val="0"/>
        <c:auto val="1"/>
        <c:lblAlgn val="ctr"/>
        <c:lblOffset val="100"/>
      </c:catAx>
      <c:valAx>
        <c:axId val="108551552"/>
        <c:scaling>
          <c:orientation val="minMax"/>
          <c:max val="1"/>
          <c:min val="0"/>
        </c:scaling>
        <c:axPos val="b"/>
        <c:numFmt formatCode="0.0%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550016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EC26-818E-48DD-B0F0-C7404081397F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3AEA2-DF2C-45B4-B1A0-960057D86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92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3AEA2-DF2C-45B4-B1A0-960057D86E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14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3AEA2-DF2C-45B4-B1A0-960057D86E8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07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3AEA2-DF2C-45B4-B1A0-960057D86E8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49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D818-B3BA-44ED-8B26-13532B3A1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7606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4B32-A621-4508-905A-E2BE9954B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35118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193447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BADA0-4BF5-484D-A667-662272F133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4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167062"/>
          </a:xfrm>
        </p:spPr>
        <p:txBody>
          <a:bodyPr/>
          <a:lstStyle/>
          <a:p>
            <a:pPr algn="ctr"/>
            <a:r>
              <a:rPr lang="ru-RU" sz="3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Системный подход в организации воспитания школьников в </a:t>
            </a:r>
            <a:r>
              <a:rPr lang="ru-RU" sz="3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г.Казани</a:t>
            </a:r>
            <a:endParaRPr lang="ru-RU" sz="38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52215" y="4797152"/>
            <a:ext cx="4464174" cy="1296369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Font typeface="Arial" charset="0"/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специалист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Управления  образования Исполнительного комитета г.Казани</a:t>
            </a:r>
          </a:p>
          <a:p>
            <a:pPr marL="0" indent="0" algn="r">
              <a:buFont typeface="Arial" charset="0"/>
              <a:buNone/>
            </a:pP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М.В.Леонтьева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214438" y="142875"/>
            <a:ext cx="73453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Управление образования Исполнительного комитета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муниципального образования города Казани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1860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24 августа 2015 года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350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Республиканские гранты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124744"/>
            <a:ext cx="8382000" cy="544383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Победители Республиканских конкурсов                   патриотической и поисковой работы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1" y="1916833"/>
          <a:ext cx="8568951" cy="4667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72207"/>
                <a:gridCol w="3384376"/>
                <a:gridCol w="3312368"/>
              </a:tblGrid>
              <a:tr h="936103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Номинация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Республиканский смотр-конкурс</a:t>
                      </a:r>
                      <a:r>
                        <a:rPr lang="ru-RU" baseline="0" dirty="0" smtClean="0"/>
                        <a:t> строя и песни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Историко-патриотическая</a:t>
                      </a:r>
                      <a:r>
                        <a:rPr lang="ru-RU" baseline="0" dirty="0" smtClean="0"/>
                        <a:t> акция «Родные лица Победы»</a:t>
                      </a:r>
                      <a:endParaRPr lang="ru-RU" dirty="0"/>
                    </a:p>
                  </a:txBody>
                  <a:tcPr/>
                </a:tc>
              </a:tr>
              <a:tr h="444113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гранта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90000 рублей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90000 рублей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51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</a:t>
                      </a:r>
                      <a:r>
                        <a:rPr lang="ru-RU" baseline="0" dirty="0" smtClean="0"/>
                        <a:t> №177 Ново-Савиновского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 101 Советского района</a:t>
                      </a:r>
                      <a:endParaRPr lang="ru-RU" dirty="0"/>
                    </a:p>
                  </a:txBody>
                  <a:tcPr/>
                </a:tc>
              </a:tr>
              <a:tr h="751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</a:t>
                      </a:r>
                      <a:r>
                        <a:rPr lang="ru-RU" baseline="0" dirty="0" smtClean="0"/>
                        <a:t> № 115 Авиастроительного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СОШ № 62 Авиастроительного района</a:t>
                      </a:r>
                      <a:endParaRPr lang="ru-RU" dirty="0"/>
                    </a:p>
                  </a:txBody>
                  <a:tcPr/>
                </a:tc>
              </a:tr>
              <a:tr h="358041"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Грант в размере 50000 рублей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9882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ДОД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ДДЮТиЭ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«Простор» Ново-Савиновского района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«СОШ № 137» Кировского района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«Гимназия №139» Приволжского района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9221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Благотворительный проект «С добром в сердце»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877272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Благотворительная ярмарка-продажа изделий, сделанных своими руками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собранных денежных средств-  50000 рублей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Благотворительная акция </a:t>
            </a:r>
            <a:r>
              <a:rPr lang="ru-RU" sz="2000" b="1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«Доброта- лучший подарок»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собранных денежных средств-  70000 рублей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Городская акция </a:t>
            </a:r>
            <a:r>
              <a:rPr lang="ru-RU" sz="2000" b="1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«70 добрых дел»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благотворительных акций и концертов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b="1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«Подари море детям»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школьников были отправлены в детский оздоровительный лагерь г.Анапа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Уроки добра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10792 пятиклассника получили в подарок «буклет благотворительности»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Добровольческая акция </a:t>
            </a:r>
            <a:r>
              <a:rPr lang="ru-RU" sz="2000" b="1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«Весенняя неделя добра- эстафета добрых дел.»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92211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Детские общественные объединения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8772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12776"/>
          <a:ext cx="62646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58924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детского движения- 60172 ребенка,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57, 2% от общего количества школьников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268760"/>
            <a:ext cx="3116800" cy="138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Desktop\836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780928"/>
            <a:ext cx="25751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Победители мероприятий в рамках ДОО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5527564"/>
              </p:ext>
            </p:extLst>
          </p:nvPr>
        </p:nvGraphicFramePr>
        <p:xfrm>
          <a:off x="251520" y="1340941"/>
          <a:ext cx="8712968" cy="525641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8232"/>
                <a:gridCol w="2520280"/>
                <a:gridCol w="4104456"/>
              </a:tblGrid>
              <a:tr h="5038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Номинация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Ф.И.О учащегося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Учреждение</a:t>
                      </a:r>
                      <a:endParaRPr lang="ru-RU" dirty="0"/>
                    </a:p>
                  </a:txBody>
                  <a:tcPr/>
                </a:tc>
              </a:tr>
              <a:tr h="729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Лидер ДОО 11-13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1место-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Ерёменко Софья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место-</a:t>
                      </a:r>
                      <a:r>
                        <a:rPr lang="ru-RU" sz="1400" b="1" baseline="0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Ахметзянова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Эндже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место-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Вагапова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Алсу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место-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Хисматуллина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«Содружество»;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№139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Сэлэт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»; СОШ №111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«Творцы нового века»;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№34</a:t>
                      </a: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«Союз наследников Татарстана» СОШ №173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«Будущее Республики»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1место-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Батюкова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Ева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место-</a:t>
                      </a:r>
                      <a:r>
                        <a:rPr lang="ru-RU" sz="1600" b="1" baseline="0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Такидзе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Гугули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«Ровесник-Ровеснику» СОШ №70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«Созвездие» Гимназия №8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Лидер ДОО 14-18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место-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Бойчук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Виолетта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ВПК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Зарничник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 Гимназия №102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9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«ЗОЖ»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1место-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Костина Александра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место-</a:t>
                      </a:r>
                      <a:r>
                        <a:rPr lang="ru-RU" sz="1400" b="1" baseline="0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Ибрагимова Альбина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«Ровесник-Ровеснику» СОШ №70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«Ресурс»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6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«Старт в будущее»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Ахметвалеев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Данияр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«Миг»;  Гимназия №125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«Открытие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Абросимова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«Под крылом доброты»; СОШ №35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«Руководитель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ДОО 18+»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место-</a:t>
                      </a:r>
                      <a:r>
                        <a:rPr lang="ru-RU" sz="1400" dirty="0" smtClean="0">
                          <a:solidFill>
                            <a:srgbClr val="CE023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Ионенкова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 Геннадьевна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«Содружество» ;ООС «Лидер»; Гимназия №139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«Лидер столицы»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Ионенкова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 Геннадьевна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ДОО «Содружество»; ООС «Лидер»; Гимназия №139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Детские общественные объединения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Специальная премия Совета детских организаций РТ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Галимьянов</a:t>
            </a:r>
            <a:r>
              <a:rPr lang="ru-RU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Мирас</a:t>
            </a:r>
            <a:r>
              <a:rPr lang="ru-RU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ДОО «Содружество»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Гимназия № 139 Приволжского района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Денежная премия- 15000 рублей.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Победитель конкурса на лучшую идею нового логотипа «Артек»</a:t>
            </a:r>
          </a:p>
          <a:p>
            <a:pPr>
              <a:buNone/>
            </a:pPr>
            <a:r>
              <a:rPr lang="ru-RU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                                Софьина Анастасия-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ГДДТ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им.А.Алиша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СОШ № 18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Вахитовского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Главный приз- бесплатная поездка 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юбилейную смену «Артек»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pic>
        <p:nvPicPr>
          <p:cNvPr id="5122" name="Picture 2" descr="C:\Users\Пользователь\Desktop\693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3240360" cy="213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ользователь\Desktop\35_418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2886224" cy="216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224608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«Самый лучший правоохранительный отряд»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Лучший правоохранительный отряд г.Казани в 2015 году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-отряд «</a:t>
            </a:r>
            <a:r>
              <a:rPr lang="ru-RU" sz="2800" b="1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Закон и порядок»-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Лицей № 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Вахитовского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C:\Users\Пользователь\Desktop\71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16832"/>
            <a:ext cx="3519363" cy="231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ользователь\Desktop\876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3275856" cy="205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Пользователь\Desktop\876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365104"/>
            <a:ext cx="3442468" cy="229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Городской конкурс пришкольных лагерей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Победители среди общеобразовательных учреждений:</a:t>
            </a:r>
          </a:p>
          <a:p>
            <a:pPr algn="ctr"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1 место-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СОШ № 35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Приволжского района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2 место-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Гимназия № 102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Московского района</a:t>
            </a:r>
          </a:p>
          <a:p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2 место-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СОШ № 177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Ново-Савиновского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3 место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СОШ № 23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Ново-Савиновского района</a:t>
            </a:r>
          </a:p>
          <a:p>
            <a:endParaRPr lang="ru-RU" sz="2800" dirty="0" smtClean="0"/>
          </a:p>
          <a:p>
            <a:pPr algn="ctr"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«Проекты»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«Урок музыки с оркестром»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Совместно с государственным оркестром РТ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«</a:t>
            </a:r>
            <a:r>
              <a:rPr lang="ru-RU" sz="40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Музей-школе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Совместно с Национальным музеем РТ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«Культурный дневник первоклассника»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Совместно с Министерством культуры РТ</a:t>
            </a:r>
          </a:p>
        </p:txBody>
      </p:sp>
    </p:spTree>
    <p:extLst>
      <p:ext uri="{BB962C8B-B14F-4D97-AF65-F5344CB8AC3E}">
        <p14:creationId xmlns="" xmlns:p14="http://schemas.microsoft.com/office/powerpoint/2010/main" val="32832827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Проект «Культурный дневник первоклассника»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«Самый культурный родитель»</a:t>
            </a:r>
          </a:p>
          <a:p>
            <a:pPr>
              <a:buNone/>
            </a:pPr>
            <a:endParaRPr lang="ru-RU" b="1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Малафеева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Рафаилевна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Гимназия №7 Ново-Савиновского района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Терентьева Ольга Валерьевна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Гимназия №6 Приволжского района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Клинтакова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Светлана Валерьевна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Гимназия №122 Московского района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Галиуллина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Эльфира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Фанимовна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«СОШ  №175» Советского района 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Проект «Культурный дневник первоклассника»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«Самый культурный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дневник первоклассника»</a:t>
            </a:r>
          </a:p>
          <a:p>
            <a:pPr>
              <a:buNone/>
            </a:pPr>
            <a:endParaRPr lang="ru-RU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2636912"/>
          <a:ext cx="7344816" cy="374441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72408"/>
                <a:gridCol w="3672408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Авиастроительный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 27, СОШ №18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№№15, 152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Московский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№122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 7 (2 чел)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Лицей № 83,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Гимназия №6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№141,175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Пользователь\Desktop\FI5eJXoZVRQ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3925" y="980728"/>
            <a:ext cx="1640075" cy="222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0" descr="для фона презентации1333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960498" y="83039"/>
            <a:ext cx="7848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DEECF"/>
                </a:solidFill>
                <a:latin typeface="Monotype Corsiva" pitchFamily="66" charset="0"/>
              </a:rPr>
              <a:t>Городской проект «Звезда Победы»</a:t>
            </a:r>
            <a:endParaRPr lang="ru-RU" altLang="ru-RU" sz="3200" b="1" dirty="0">
              <a:solidFill>
                <a:srgbClr val="FDEECF"/>
              </a:solidFill>
              <a:latin typeface="Monotype Corsiva" pitchFamily="66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4554538" y="1174750"/>
            <a:ext cx="3887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srgbClr val="8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987824" y="987065"/>
            <a:ext cx="3394720" cy="742081"/>
          </a:xfrm>
        </p:spPr>
        <p:txBody>
          <a:bodyPr/>
          <a:lstStyle/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ru-RU" altLang="ru-RU" sz="2800" b="1" dirty="0" smtClean="0">
                <a:solidFill>
                  <a:srgbClr val="800000"/>
                </a:solidFill>
                <a:latin typeface="+mn-lt"/>
              </a:rPr>
              <a:t>«Живая память»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endParaRPr lang="ru-RU" altLang="ru-RU" sz="28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sz="half" idx="1"/>
          </p:nvPr>
        </p:nvSpPr>
        <p:spPr>
          <a:xfrm>
            <a:off x="6228184" y="2276872"/>
            <a:ext cx="2826419" cy="1365357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>
                <a:solidFill>
                  <a:srgbClr val="800000"/>
                </a:solidFill>
              </a:rPr>
              <a:t>«История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>
                <a:solidFill>
                  <a:srgbClr val="800000"/>
                </a:solidFill>
              </a:rPr>
              <a:t>одного экспоната»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ru-RU" altLang="ru-RU" sz="28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sz="half" idx="1"/>
          </p:nvPr>
        </p:nvSpPr>
        <p:spPr>
          <a:xfrm>
            <a:off x="611560" y="4581128"/>
            <a:ext cx="2808312" cy="792088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>
                <a:solidFill>
                  <a:srgbClr val="800000"/>
                </a:solidFill>
              </a:rPr>
              <a:t>«Фестиваль»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ru-RU" altLang="ru-RU" sz="28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Объект 1"/>
          <p:cNvSpPr>
            <a:spLocks noGrp="1"/>
          </p:cNvSpPr>
          <p:nvPr>
            <p:ph sz="half" idx="1"/>
          </p:nvPr>
        </p:nvSpPr>
        <p:spPr>
          <a:xfrm>
            <a:off x="5796136" y="4365104"/>
            <a:ext cx="2754089" cy="1584176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>
                <a:solidFill>
                  <a:srgbClr val="800000"/>
                </a:solidFill>
              </a:rPr>
              <a:t>«Поклонимся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>
                <a:solidFill>
                  <a:srgbClr val="800000"/>
                </a:solidFill>
              </a:rPr>
              <a:t>великим тем годам»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ru-RU" altLang="ru-RU" sz="28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Объект 1"/>
          <p:cNvSpPr>
            <a:spLocks noGrp="1"/>
          </p:cNvSpPr>
          <p:nvPr>
            <p:ph sz="half" idx="1"/>
          </p:nvPr>
        </p:nvSpPr>
        <p:spPr>
          <a:xfrm>
            <a:off x="323528" y="2420888"/>
            <a:ext cx="2707982" cy="1368152"/>
          </a:xfrm>
        </p:spPr>
        <p:txBody>
          <a:bodyPr/>
          <a:lstStyle/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rgbClr val="800000"/>
                </a:solidFill>
                <a:latin typeface="+mn-lt"/>
              </a:rPr>
              <a:t>«Свято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rgbClr val="800000"/>
                </a:solidFill>
                <a:latin typeface="+mn-lt"/>
              </a:rPr>
              <a:t>помним </a:t>
            </a:r>
          </a:p>
          <a:p>
            <a:pPr marL="0" lvl="0" indent="0" algn="ctr" eaLnBrk="1" hangingPunct="1">
              <a:spcBef>
                <a:spcPts val="0"/>
              </a:spcBef>
              <a:buNone/>
            </a:pPr>
            <a:r>
              <a:rPr lang="ru-RU" altLang="ru-RU" sz="2800" b="1" dirty="0" smtClean="0">
                <a:solidFill>
                  <a:srgbClr val="800000"/>
                </a:solidFill>
                <a:latin typeface="+mn-lt"/>
              </a:rPr>
              <a:t>и храним»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2699792" y="1628800"/>
            <a:ext cx="4032448" cy="367240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5</a:t>
            </a:r>
            <a:r>
              <a:rPr lang="ru-RU" b="1" dirty="0" smtClean="0">
                <a:solidFill>
                  <a:prstClr val="white"/>
                </a:solidFill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</a:rPr>
              <a:t>направлений </a:t>
            </a:r>
            <a:endParaRPr lang="ru-RU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131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«Классный марафон»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этап: с 21 по 29 сентября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Официальный старт проекта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этап: с 1 октября по 30 ноября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Участие в акциях и мероприятиях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этап: с 1 по 5 декабря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конкурсного видеоматериала</a:t>
            </a:r>
          </a:p>
          <a:p>
            <a:pPr>
              <a:buNone/>
            </a:pP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504" y="1484784"/>
            <a:ext cx="48245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32827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Участие в фестивале технического творчества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4530478"/>
              </p:ext>
            </p:extLst>
          </p:nvPr>
        </p:nvGraphicFramePr>
        <p:xfrm>
          <a:off x="467544" y="1280160"/>
          <a:ext cx="5508104" cy="4297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7704"/>
                <a:gridCol w="2304256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Авиастроительный, Ново-Савиновский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ЭКОиТТ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»; СОШ № 177; ЦВР; Лицей №145 СОШ № 146; г.№7; СОШ № 23; СОШ № 43; СОШ № 103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Вахитовский, Приволжский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35; СОШ №12; СОШ № 13; г.№96; г.№19; г.№16; г№1;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it-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лицей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Кировский, Московский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Лицей-интернат№ 2; ЦДТТ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им.В.П.Чкалова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; СОШ № 64;Г.№102;г.№2; СОШ №70; «Заречье»; СОШ №34; Г.№4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Г.№126; СОШ № 84; ЦДТ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Дербышки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»; г.№ 125; Л.№ 121; ЦДТ «Детская академия»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9492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фестивале приняли участие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числа всех школьников города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ida\Desktop\28_435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43" y="1524000"/>
            <a:ext cx="2756024" cy="206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ida\Desktop\86524656_2_1000x700_kursy-robotehniki-i-avtomatizatsii-doma-dlya-detey-fotografii_rev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62" y="3707879"/>
            <a:ext cx="281300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Республиканская олимпиада юных изобретателей «Кулибины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XXI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Номинация: «Старшая группа»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1 место-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Шакиров Карим, Гимназия №19 Приволжского района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(Золотая медаль, денежная премия-3000 рублей)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2 место-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Бурова Инна, Лицей №145 Авиастроительного района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(Серебреная медаль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денежная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премия-2000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3 место-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Равиля,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лицей Приволжского района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(Бронзовая медаль,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денежная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премия-1000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4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3 место-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Козинец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Виктория,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№145 Авиастроительного района </a:t>
            </a: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(Бронзовая медаль, денежная премия-1000 рублей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4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3 место-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Сафаргалиев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Ильяс,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Гимназия №19 Приволжского района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Бронзовая медаль, денежная премия-1000 рублей)</a:t>
            </a:r>
          </a:p>
          <a:p>
            <a:pPr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Номинация:(младшая группа)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Поощрительное место-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Ефимов Николай, Ефимов Владимир, Прогимназия №29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(денежная премия-по 1000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Республиканская олимпиада юных изобретателей «Кулибины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XXI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rgbClr val="CE0237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Сафин Алмаз </a:t>
            </a:r>
            <a:r>
              <a:rPr lang="ru-RU" b="1" dirty="0" err="1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Асхатович</a:t>
            </a:r>
            <a:endParaRPr lang="ru-RU" b="1" dirty="0" smtClean="0">
              <a:solidFill>
                <a:srgbClr val="CE0237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гимназии №19 Приволжского района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Загидуллина</a:t>
            </a:r>
            <a:r>
              <a:rPr lang="ru-RU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Эльза </a:t>
            </a:r>
            <a:r>
              <a:rPr lang="ru-RU" b="1" dirty="0" err="1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Халиулловна</a:t>
            </a:r>
            <a:endParaRPr lang="ru-RU" b="1" dirty="0" smtClean="0">
              <a:solidFill>
                <a:srgbClr val="CE0237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Прогимназии №29 Советского района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ida\Desktop\78990f657d3a46db7fbcc5de043d7a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4308550" cy="287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ida\Desktop\62914be784b9afd55fa34f473fb9b1c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9842"/>
            <a:ext cx="2123728" cy="3021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48031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Республиканский конкурс «Школа после уроков»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rgbClr val="CE0237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Победители Республиканского гранта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на создание базовых площадок по направлению «Робототехника»: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000" dirty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«Лицей-интернат №2»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Московского района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«Гимназия № 102 </a:t>
            </a:r>
            <a:r>
              <a:rPr lang="ru-RU" sz="2000" dirty="0" err="1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им.М.С.Устиновой</a:t>
            </a:r>
            <a:r>
              <a:rPr lang="ru-RU" sz="2000" dirty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Московского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000" dirty="0">
                <a:solidFill>
                  <a:srgbClr val="CE0237"/>
                </a:solidFill>
                <a:latin typeface="Times New Roman" pitchFamily="18" charset="0"/>
                <a:cs typeface="Times New Roman" pitchFamily="18" charset="0"/>
              </a:rPr>
              <a:t>«Гимназия №19»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Приволжского района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в городе действуют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9 площадок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7679159"/>
              </p:ext>
            </p:extLst>
          </p:nvPr>
        </p:nvGraphicFramePr>
        <p:xfrm>
          <a:off x="3995936" y="3573016"/>
          <a:ext cx="4812458" cy="2733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06229"/>
                <a:gridCol w="2406229"/>
              </a:tblGrid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Отдел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Учреждения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Авиастроительный, </a:t>
                      </a:r>
                    </a:p>
                    <a:p>
                      <a:pPr algn="ctr"/>
                      <a:r>
                        <a:rPr lang="ru-RU" sz="1400" dirty="0" smtClean="0"/>
                        <a:t>Ново-Савиновский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ЦВР </a:t>
                      </a:r>
                      <a:r>
                        <a:rPr lang="ru-RU" sz="1400" dirty="0" err="1" smtClean="0"/>
                        <a:t>Авиастроит.района</a:t>
                      </a:r>
                      <a:r>
                        <a:rPr lang="ru-RU" sz="1400" dirty="0" smtClean="0"/>
                        <a:t>;</a:t>
                      </a:r>
                      <a:r>
                        <a:rPr lang="ru-RU" sz="1400" baseline="0" dirty="0" smtClean="0"/>
                        <a:t> МУК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Вахитовский, Приволжский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ЦДТТ «Факел»; </a:t>
                      </a:r>
                    </a:p>
                    <a:p>
                      <a:pPr algn="ctr"/>
                      <a:r>
                        <a:rPr lang="ru-RU" sz="1400" dirty="0" smtClean="0"/>
                        <a:t>СОШ</a:t>
                      </a:r>
                      <a:r>
                        <a:rPr lang="ru-RU" sz="1400" baseline="0" dirty="0" smtClean="0"/>
                        <a:t> №35; Гимназия №19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Кировский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Московский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ЦДТТ </a:t>
                      </a:r>
                      <a:r>
                        <a:rPr lang="ru-RU" sz="1400" dirty="0" err="1" smtClean="0"/>
                        <a:t>им.В.П.Чкалова</a:t>
                      </a:r>
                      <a:r>
                        <a:rPr lang="ru-RU" sz="1400" dirty="0" smtClean="0"/>
                        <a:t>;</a:t>
                      </a:r>
                      <a:r>
                        <a:rPr lang="ru-RU" sz="1400" baseline="0" dirty="0" smtClean="0"/>
                        <a:t> Лицей-интернат №2; Гимназия №102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9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Советский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ЦДТ «Детская Академия»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55472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" y="66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Профилактика правонарушений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556792"/>
            <a:ext cx="8382000" cy="4824536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закон «Об основах 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профилактики, безнадзорности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правонарушений несовершеннолетних»</a:t>
            </a:r>
          </a:p>
          <a:p>
            <a:pPr algn="l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мер «Профилактика правонарушений и обеспечение охраны общественного порядка в г.Казани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5472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" y="66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Социально-психологическое тестирование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556792"/>
            <a:ext cx="8382000" cy="221086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l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2060848"/>
          <a:ext cx="8856982" cy="2499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90766"/>
                <a:gridCol w="1463964"/>
                <a:gridCol w="1610361"/>
                <a:gridCol w="1610361"/>
                <a:gridCol w="1485388"/>
                <a:gridCol w="12961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возрасте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13-18 лет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прошедших тестирование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прошедших тестирование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прошедших тестирование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Эффектон-студио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«группы риска»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37713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31899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5814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2057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1014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3,18%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55472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" y="66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Антинаркотический проект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en-US" sz="3600" b="1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EXIT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556792"/>
            <a:ext cx="8382000" cy="221086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marL="0" indent="0" algn="l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«За здоровый образ жизни»</a:t>
            </a:r>
          </a:p>
          <a:p>
            <a:pPr algn="l"/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Антинаркотический проект</a:t>
            </a:r>
          </a:p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«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аМо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тоятельные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дети»</a:t>
            </a:r>
          </a:p>
          <a:p>
            <a:pPr algn="l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99778"/>
            <a:ext cx="205871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55472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" y="544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Мероприятия по пропаганде ЗОЖ в 2014-2015 г.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39" y="1000125"/>
            <a:ext cx="6050321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00925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" y="66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Смотр кабинетов первичной профилактики ПАВ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" y="1412776"/>
            <a:ext cx="879157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09825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4000" cy="10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39136" cy="92211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Школьные музеи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8021440"/>
              </p:ext>
            </p:extLst>
          </p:nvPr>
        </p:nvGraphicFramePr>
        <p:xfrm>
          <a:off x="3779912" y="1628800"/>
          <a:ext cx="515245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5964118"/>
              </p:ext>
            </p:extLst>
          </p:nvPr>
        </p:nvGraphicFramePr>
        <p:xfrm>
          <a:off x="107504" y="1916835"/>
          <a:ext cx="4104456" cy="29371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72208"/>
                <a:gridCol w="1224136"/>
                <a:gridCol w="1008112"/>
              </a:tblGrid>
              <a:tr h="5311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музеев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Авиастроительный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7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57332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164 учреждениях города функционируют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175 музеев.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475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" y="666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Профилактика ЗОЖ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556792"/>
            <a:ext cx="8382000" cy="221086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l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9675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Лучшие кабинеты первичной профилактики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Веществ 2014-2015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Гимназия № 139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Приволжского района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Школа № 8 </a:t>
            </a:r>
            <a:r>
              <a:rPr lang="ru-RU" sz="2800" b="1" dirty="0" smtClean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Кировского района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Лицей № 159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Советского района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CE0237"/>
                </a:solidFill>
                <a:latin typeface="Monotype Corsiva" pitchFamily="66" charset="0"/>
                <a:cs typeface="Times New Roman" pitchFamily="18" charset="0"/>
              </a:rPr>
              <a:t>Школа № 132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Ново-Савиновского района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9825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3"/>
            <a:ext cx="9144000" cy="692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96" y="116632"/>
            <a:ext cx="9144000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01" y="116632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Антинаркотическая программа «Путь к успеху»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556792"/>
            <a:ext cx="8382000" cy="221086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l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8539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5227391"/>
              </p:ext>
            </p:extLst>
          </p:nvPr>
        </p:nvGraphicFramePr>
        <p:xfrm>
          <a:off x="467544" y="1052737"/>
          <a:ext cx="5328592" cy="25123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24136"/>
                <a:gridCol w="2160240"/>
                <a:gridCol w="1944216"/>
              </a:tblGrid>
              <a:tr h="10081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 на месяц май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детей в классах, работающих по программе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«Путь к успеху»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родителей, посетивших занятия по программе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«Путь к успеху»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22914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3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26104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3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48442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44211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3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64650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58482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1840" y="3675802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Антинаркотический проект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                        «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Sa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S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тельные дети»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5520785"/>
              </p:ext>
            </p:extLst>
          </p:nvPr>
        </p:nvGraphicFramePr>
        <p:xfrm>
          <a:off x="3419872" y="4581128"/>
          <a:ext cx="5544616" cy="1844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4096"/>
                <a:gridCol w="1440160"/>
                <a:gridCol w="1368152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объединений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детей, заключивших контракт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родителей, имеющие членскую карту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3" y="494116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Каждой школе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увеличить  охват детей антинаркотическим проектом </a:t>
            </a:r>
            <a:r>
              <a:rPr lang="ru-RU" smtClean="0">
                <a:solidFill>
                  <a:srgbClr val="C00000"/>
                </a:solidFill>
              </a:rPr>
              <a:t>до 5%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323528" y="4700757"/>
            <a:ext cx="648072" cy="72008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84168" y="148478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 100% охват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всех школ города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755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674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1196752"/>
            <a:ext cx="2952328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608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0" y="764704"/>
            <a:ext cx="3816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74" y="199528"/>
            <a:ext cx="38401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63" y="2908720"/>
            <a:ext cx="404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1" y="3905572"/>
            <a:ext cx="38893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6462"/>
            <a:ext cx="3908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0588"/>
            <a:ext cx="38354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19" y="6165303"/>
            <a:ext cx="3676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8388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Сведения о суицидах за 2012-2015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556792"/>
            <a:ext cx="8382000" cy="221086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l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9675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0112"/>
            <a:ext cx="66516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22" y="4045134"/>
            <a:ext cx="462756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7971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Координационный  центр – Центр психологической помощи детям «Ресурс»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1218"/>
            <a:ext cx="755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674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Вопросы безопасности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268760"/>
            <a:ext cx="8382000" cy="4032448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l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9675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14908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отрядов ЮИД в каждой школе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профильной смене Юных инспекторов движения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лучших отрядов ЮИД конкурсами грантов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Ежегодные обследования работы всех образовательных организаций на предмет обучения несовершеннолетних правилам безопасного поведения на дорогах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119807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Сборная команда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(Гимназия №19; СОШ №177) заняли почетное 2 место на Всероссийском конкурсе «Безопасное колесо 2015»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ida\Desktop\556995c43f4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9" y="4076735"/>
            <a:ext cx="2542147" cy="169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ida\Desktop\9d37f98e26f2ea2b40a9bbf9d4ba69c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0315"/>
            <a:ext cx="3543225" cy="2356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1271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Проблемы в сфере воспитания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/>
          <a:lstStyle/>
          <a:p>
            <a:pPr marL="0" indent="0" algn="l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Недостаточное соответствие воспитательных мер и результатов требованиям общества, запросам детей и родителей</a:t>
            </a:r>
          </a:p>
          <a:p>
            <a:pPr marL="0" indent="0" algn="l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Ослабление воспитательной роли семьи; семейное неблагополучие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Низкий уровень информационной безопасности подрастающего поколения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асоциальных проявлений в детской и подростковой среде (правонарушения, агрессивность, ксенофобия, употребление ПАВ)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егативное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влияния на формирование личности средств массовой информации, Интернета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4044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Приоритетная задача: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268760"/>
            <a:ext cx="8382000" cy="4032448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l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961" y="2090752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высоконравственной личности, разделяющей российские традиционные духовные ценности, обладающей знаниями и умениями, которые отвечают вызовам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века, способной реализовать свой потенциал в условиях современного общества, готовой к мирному созиданию и защите Родины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4044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68863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algn="l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РФ от 29 мая 2015 г. № 996-р</a:t>
            </a:r>
          </a:p>
          <a:p>
            <a:pPr marL="0" indent="0" algn="l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развития воспитания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 в Республике Татарстан на 2015-2025 годы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Кабинета Министров Республики Татарстан от 17.06.2015 №443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«Развития образования г. Казань на 2015-2017 года»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Постановление Исполнительного комитета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 11.06.2015 №2381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9675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19698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развития воспитания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 на период до 2025 года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73847" y="2132856"/>
            <a:ext cx="396044" cy="64807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06" y="4005064"/>
            <a:ext cx="506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5529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33" y="1905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Программа развития образования на 2015-2017 г.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idx="1"/>
          </p:nvPr>
        </p:nvSpPr>
        <p:spPr>
          <a:xfrm>
            <a:off x="401513" y="1268760"/>
            <a:ext cx="8382000" cy="4032448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l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Казань-город открытых сердец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Казань-город здорового детства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Казань-город экологической безопасности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Казань-город юных граждан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Казань-город единства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961" y="119675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Проект воспитания юного Казанца: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1632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6450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ida\Desktop\84668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80813"/>
            <a:ext cx="8424936" cy="6316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7562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10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73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Городской смотр-конкурс школьных музеев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69368"/>
            <a:ext cx="8655496" cy="5427983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1 место-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«Гимназия №139» Приволжского района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(руководитель музея-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Л.Н.Блохина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заместитель директора по воспитательной работе-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Э.Ю.Хуснутдинова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2 место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«Лицей №121» (ЦО № 178) Советского района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 музея-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Н.Б.Якупова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заместитель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директора по воспитательной работе-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Н.А.Николаева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2 место-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«СОШ № 23»Ново-Савиновского района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(руководитель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музея-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Н.Г.Овчинникова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заместитель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директора по воспитательной работе-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Н.А.Николаева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3 место-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«СОШ № 78» Приволжского района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 музея-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Л.Н.Блохина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заместитель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директора по воспитательной работе-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Н.А.Приходько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активную поисково-исследовательскую деятельность»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«СОШ № 101»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(директор-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Т.Н.Петрова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директора по воспитательной работе Л.К.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Миннубаева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2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10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73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Городской проект «Музей в чемодане»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1222269"/>
              </p:ext>
            </p:extLst>
          </p:nvPr>
        </p:nvGraphicFramePr>
        <p:xfrm>
          <a:off x="381000" y="1412875"/>
          <a:ext cx="6639272" cy="4257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0720"/>
                <a:gridCol w="1296144"/>
                <a:gridCol w="187220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Район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учреждений в районе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учреждений, имеющие </a:t>
                      </a:r>
                    </a:p>
                    <a:p>
                      <a:pPr algn="ctr"/>
                      <a:r>
                        <a:rPr lang="ru-RU" sz="1400" dirty="0" smtClean="0"/>
                        <a:t>«Музей в чемодане»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Учреждения, не имеющие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«Музей в чемодане»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Авиастроительный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СОШ №33; СОШ №119; Гимназия № 36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Вахитовский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Гимназия №1;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СОШ № 51;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IT-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лицей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Кировский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Московский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Ново-Савиновский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Лицей-интернат №7; СОШ №№9; 43; 89;146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Приволжский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СОШ №№24; 82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Советский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 descr="C:\Users\aida\Desktop\913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51191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ida\Desktop\939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5445224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ida\Desktop\00103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40" y="2741058"/>
            <a:ext cx="1837352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ida\Desktop\9130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31" y="3998026"/>
            <a:ext cx="1763465" cy="1175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151 учреждении города реализуется проект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«Музей в чемодане»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5765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4000" cy="10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Всероссийская акция  «Бессмертный полк»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5155705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акции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«Бессмертный полк»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приняло участие более 400 школьников города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11" y="1165150"/>
            <a:ext cx="3805014" cy="240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ida\Desktop\789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783"/>
            <a:ext cx="3672408" cy="242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7" y="1169367"/>
            <a:ext cx="3679483" cy="2451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aida\Downloads\б.п.№;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35" y="4305179"/>
            <a:ext cx="3613584" cy="240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044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4000" cy="10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Конкурс смотра строя и песни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583488" cy="5299819"/>
          </a:xfrm>
        </p:spPr>
        <p:txBody>
          <a:bodyPr/>
          <a:lstStyle/>
          <a:p>
            <a:pPr marL="0" indent="0">
              <a:buNone/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Городской этап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«СОШ №177»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Ново-Савиновского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«СОШ № 115»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Авиастроительного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«СОШ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60»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Авиастроительного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Республиканский этап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1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«СОШ №177»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Ново-Савиновского района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3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«СОШ 3 115»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Авиастроительного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aida\Desktop\756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" y="3573016"/>
            <a:ext cx="2761258" cy="181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ida\Desktop\759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66" y="2348880"/>
            <a:ext cx="2656634" cy="1750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IMG_1461_t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052736"/>
            <a:ext cx="2470603" cy="185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ользователь\Desktop\bZ4FX-FFfTQ_t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437112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144000" cy="10527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Парад юнармейских отрядов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515570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00538135"/>
              </p:ext>
            </p:extLst>
          </p:nvPr>
        </p:nvGraphicFramePr>
        <p:xfrm>
          <a:off x="381000" y="1412879"/>
          <a:ext cx="5271120" cy="34602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01304"/>
                <a:gridCol w="3169816"/>
              </a:tblGrid>
              <a:tr h="411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Авиастроительный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№№ 60, 115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Вахитовский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СОШ№№ 39,51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СОШ№№ 67, 137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№99, Гимназия 122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Ново-Савиновский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№89, 177 Гимназия 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78, 114, Гимназия 52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101, 161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Лицей №№ 149, 159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530120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Параде приняло участие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18 отрядов учреждений города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956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3024336" cy="243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956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3094007" cy="20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ida\Desktop\b60484ba7ff20435e49897213e29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81000" y="332656"/>
            <a:ext cx="8382000" cy="61926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Профильная патриотическая смена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«Мы наследники твои, Великая Победа»    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Охват учащихся-13000 детей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Городской хоровой форум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В форуме приняли участие более 700 учащихся ДМШ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творческих коллективов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«Наследники Великой Победы»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_Z0A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291619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ользователь\Desktop\_Z0A0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3019669" cy="209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Пользователь\Desktop\_Z0A01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1074" y="4077072"/>
            <a:ext cx="315292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6237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концерте приняли участие более 1500 учащихся образовательных учреждений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625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2160</Words>
  <Application>Microsoft Office PowerPoint</Application>
  <PresentationFormat>Экран (4:3)</PresentationFormat>
  <Paragraphs>510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3_Тема Office</vt:lpstr>
      <vt:lpstr>Системный подход в организации воспитания школьников в г.Казани</vt:lpstr>
      <vt:lpstr>Слайд 2</vt:lpstr>
      <vt:lpstr>Школьные музеи</vt:lpstr>
      <vt:lpstr>Городской смотр-конкурс школьных музеев</vt:lpstr>
      <vt:lpstr>Городской проект «Музей в чемодане»</vt:lpstr>
      <vt:lpstr>Всероссийская акция  «Бессмертный полк»</vt:lpstr>
      <vt:lpstr>Конкурс смотра строя и песни</vt:lpstr>
      <vt:lpstr>Парад юнармейских отрядов</vt:lpstr>
      <vt:lpstr>Слайд 9</vt:lpstr>
      <vt:lpstr>Республиканские гранты</vt:lpstr>
      <vt:lpstr>Благотворительный проект «С добром в сердце»</vt:lpstr>
      <vt:lpstr>Детские общественные объединения</vt:lpstr>
      <vt:lpstr>Победители мероприятий в рамках ДОО</vt:lpstr>
      <vt:lpstr>Детские общественные объединения</vt:lpstr>
      <vt:lpstr>«Самый лучший правоохранительный отряд»</vt:lpstr>
      <vt:lpstr>Городской конкурс пришкольных лагерей</vt:lpstr>
      <vt:lpstr>«Проекты»</vt:lpstr>
      <vt:lpstr>Проект «Культурный дневник первоклассника»</vt:lpstr>
      <vt:lpstr>Проект «Культурный дневник первоклассника»</vt:lpstr>
      <vt:lpstr>«Классный марафон»</vt:lpstr>
      <vt:lpstr>Участие в фестивале технического творчества</vt:lpstr>
      <vt:lpstr>Республиканская олимпиада юных изобретателей «Кулибины XXI»</vt:lpstr>
      <vt:lpstr>Республиканская олимпиада юных изобретателей «Кулибины XXI»</vt:lpstr>
      <vt:lpstr>Республиканский конкурс «Школа после уроков»</vt:lpstr>
      <vt:lpstr>Профилактика правонарушений</vt:lpstr>
      <vt:lpstr>Социально-психологическое тестирование</vt:lpstr>
      <vt:lpstr>Антинаркотический проект «EXIT»</vt:lpstr>
      <vt:lpstr>Мероприятия по пропаганде ЗОЖ в 2014-2015 г.</vt:lpstr>
      <vt:lpstr>Смотр кабинетов первичной профилактики ПАВ</vt:lpstr>
      <vt:lpstr>Профилактика ЗОЖ</vt:lpstr>
      <vt:lpstr>Антинаркотическая программа «Путь к успеху»</vt:lpstr>
      <vt:lpstr>Слайд 32</vt:lpstr>
      <vt:lpstr>Сведения о суицидах за 2012-2015</vt:lpstr>
      <vt:lpstr>Вопросы безопасности</vt:lpstr>
      <vt:lpstr>Проблемы в сфере воспитания</vt:lpstr>
      <vt:lpstr>Приоритетная задача:</vt:lpstr>
      <vt:lpstr>Слайд 37</vt:lpstr>
      <vt:lpstr>Программа развития образования на 2015-2017 г.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формирования системы патриотического воспитания в образовательных учреждениях г.Казани</dc:title>
  <dc:creator>Аида Ибрагимова</dc:creator>
  <cp:lastModifiedBy>Пользователь</cp:lastModifiedBy>
  <cp:revision>112</cp:revision>
  <cp:lastPrinted>2015-08-22T12:47:25Z</cp:lastPrinted>
  <dcterms:created xsi:type="dcterms:W3CDTF">2014-11-12T07:38:14Z</dcterms:created>
  <dcterms:modified xsi:type="dcterms:W3CDTF">2015-08-23T18:03:02Z</dcterms:modified>
</cp:coreProperties>
</file>